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7" r:id="rId3"/>
    <p:sldId id="258" r:id="rId4"/>
    <p:sldId id="266" r:id="rId5"/>
    <p:sldId id="267" r:id="rId6"/>
    <p:sldId id="260" r:id="rId7"/>
    <p:sldId id="261" r:id="rId8"/>
    <p:sldId id="262" r:id="rId9"/>
    <p:sldId id="263" r:id="rId10"/>
    <p:sldId id="264" r:id="rId11"/>
    <p:sldId id="268" r:id="rId12"/>
    <p:sldId id="269" r:id="rId13"/>
    <p:sldId id="270" r:id="rId14"/>
    <p:sldId id="271"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228"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FF5A4B-22F2-4B14-A7F5-3C98113AF70B}" type="datetimeFigureOut">
              <a:rPr lang="en-US" smtClean="0"/>
              <a:t>6/23/2015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9FFBD-9CBF-45C6-8E00-D6E07B5CF1FE}" type="slidenum">
              <a:rPr lang="en-US" smtClean="0"/>
              <a:t>‹#›</a:t>
            </a:fld>
            <a:endParaRPr lang="en-US"/>
          </a:p>
        </p:txBody>
      </p:sp>
    </p:spTree>
    <p:extLst>
      <p:ext uri="{BB962C8B-B14F-4D97-AF65-F5344CB8AC3E}">
        <p14:creationId xmlns:p14="http://schemas.microsoft.com/office/powerpoint/2010/main" val="1416699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FF5A4B-22F2-4B14-A7F5-3C98113AF70B}" type="datetimeFigureOut">
              <a:rPr lang="en-US" smtClean="0"/>
              <a:t>6/23/2015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9FFBD-9CBF-45C6-8E00-D6E07B5CF1FE}" type="slidenum">
              <a:rPr lang="en-US" smtClean="0"/>
              <a:t>‹#›</a:t>
            </a:fld>
            <a:endParaRPr lang="en-US"/>
          </a:p>
        </p:txBody>
      </p:sp>
    </p:spTree>
    <p:extLst>
      <p:ext uri="{BB962C8B-B14F-4D97-AF65-F5344CB8AC3E}">
        <p14:creationId xmlns:p14="http://schemas.microsoft.com/office/powerpoint/2010/main" val="2162813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FF5A4B-22F2-4B14-A7F5-3C98113AF70B}" type="datetimeFigureOut">
              <a:rPr lang="en-US" smtClean="0"/>
              <a:t>6/23/2015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9FFBD-9CBF-45C6-8E00-D6E07B5CF1FE}" type="slidenum">
              <a:rPr lang="en-US" smtClean="0"/>
              <a:t>‹#›</a:t>
            </a:fld>
            <a:endParaRPr lang="en-US"/>
          </a:p>
        </p:txBody>
      </p:sp>
    </p:spTree>
    <p:extLst>
      <p:ext uri="{BB962C8B-B14F-4D97-AF65-F5344CB8AC3E}">
        <p14:creationId xmlns:p14="http://schemas.microsoft.com/office/powerpoint/2010/main" val="1175931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FF5A4B-22F2-4B14-A7F5-3C98113AF70B}" type="datetimeFigureOut">
              <a:rPr lang="en-US" smtClean="0"/>
              <a:t>6/23/2015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9FFBD-9CBF-45C6-8E00-D6E07B5CF1FE}" type="slidenum">
              <a:rPr lang="en-US" smtClean="0"/>
              <a:t>‹#›</a:t>
            </a:fld>
            <a:endParaRPr lang="en-US"/>
          </a:p>
        </p:txBody>
      </p:sp>
    </p:spTree>
    <p:extLst>
      <p:ext uri="{BB962C8B-B14F-4D97-AF65-F5344CB8AC3E}">
        <p14:creationId xmlns:p14="http://schemas.microsoft.com/office/powerpoint/2010/main" val="2361539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FF5A4B-22F2-4B14-A7F5-3C98113AF70B}" type="datetimeFigureOut">
              <a:rPr lang="en-US" smtClean="0"/>
              <a:t>6/23/2015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9FFBD-9CBF-45C6-8E00-D6E07B5CF1FE}" type="slidenum">
              <a:rPr lang="en-US" smtClean="0"/>
              <a:t>‹#›</a:t>
            </a:fld>
            <a:endParaRPr lang="en-US"/>
          </a:p>
        </p:txBody>
      </p:sp>
    </p:spTree>
    <p:extLst>
      <p:ext uri="{BB962C8B-B14F-4D97-AF65-F5344CB8AC3E}">
        <p14:creationId xmlns:p14="http://schemas.microsoft.com/office/powerpoint/2010/main" val="1415226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FF5A4B-22F2-4B14-A7F5-3C98113AF70B}" type="datetimeFigureOut">
              <a:rPr lang="en-US" smtClean="0"/>
              <a:t>6/23/2015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39FFBD-9CBF-45C6-8E00-D6E07B5CF1FE}" type="slidenum">
              <a:rPr lang="en-US" smtClean="0"/>
              <a:t>‹#›</a:t>
            </a:fld>
            <a:endParaRPr lang="en-US"/>
          </a:p>
        </p:txBody>
      </p:sp>
    </p:spTree>
    <p:extLst>
      <p:ext uri="{BB962C8B-B14F-4D97-AF65-F5344CB8AC3E}">
        <p14:creationId xmlns:p14="http://schemas.microsoft.com/office/powerpoint/2010/main" val="128289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FF5A4B-22F2-4B14-A7F5-3C98113AF70B}" type="datetimeFigureOut">
              <a:rPr lang="en-US" smtClean="0"/>
              <a:t>6/23/2015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39FFBD-9CBF-45C6-8E00-D6E07B5CF1FE}" type="slidenum">
              <a:rPr lang="en-US" smtClean="0"/>
              <a:t>‹#›</a:t>
            </a:fld>
            <a:endParaRPr lang="en-US"/>
          </a:p>
        </p:txBody>
      </p:sp>
    </p:spTree>
    <p:extLst>
      <p:ext uri="{BB962C8B-B14F-4D97-AF65-F5344CB8AC3E}">
        <p14:creationId xmlns:p14="http://schemas.microsoft.com/office/powerpoint/2010/main" val="3029565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FF5A4B-22F2-4B14-A7F5-3C98113AF70B}" type="datetimeFigureOut">
              <a:rPr lang="en-US" smtClean="0"/>
              <a:t>6/23/2015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39FFBD-9CBF-45C6-8E00-D6E07B5CF1FE}" type="slidenum">
              <a:rPr lang="en-US" smtClean="0"/>
              <a:t>‹#›</a:t>
            </a:fld>
            <a:endParaRPr lang="en-US"/>
          </a:p>
        </p:txBody>
      </p:sp>
    </p:spTree>
    <p:extLst>
      <p:ext uri="{BB962C8B-B14F-4D97-AF65-F5344CB8AC3E}">
        <p14:creationId xmlns:p14="http://schemas.microsoft.com/office/powerpoint/2010/main" val="3744544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FF5A4B-22F2-4B14-A7F5-3C98113AF70B}" type="datetimeFigureOut">
              <a:rPr lang="en-US" smtClean="0"/>
              <a:t>6/23/2015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39FFBD-9CBF-45C6-8E00-D6E07B5CF1FE}" type="slidenum">
              <a:rPr lang="en-US" smtClean="0"/>
              <a:t>‹#›</a:t>
            </a:fld>
            <a:endParaRPr lang="en-US"/>
          </a:p>
        </p:txBody>
      </p:sp>
    </p:spTree>
    <p:extLst>
      <p:ext uri="{BB962C8B-B14F-4D97-AF65-F5344CB8AC3E}">
        <p14:creationId xmlns:p14="http://schemas.microsoft.com/office/powerpoint/2010/main" val="2814526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FF5A4B-22F2-4B14-A7F5-3C98113AF70B}" type="datetimeFigureOut">
              <a:rPr lang="en-US" smtClean="0"/>
              <a:t>6/23/2015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39FFBD-9CBF-45C6-8E00-D6E07B5CF1FE}" type="slidenum">
              <a:rPr lang="en-US" smtClean="0"/>
              <a:t>‹#›</a:t>
            </a:fld>
            <a:endParaRPr lang="en-US"/>
          </a:p>
        </p:txBody>
      </p:sp>
    </p:spTree>
    <p:extLst>
      <p:ext uri="{BB962C8B-B14F-4D97-AF65-F5344CB8AC3E}">
        <p14:creationId xmlns:p14="http://schemas.microsoft.com/office/powerpoint/2010/main" val="1892340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FF5A4B-22F2-4B14-A7F5-3C98113AF70B}" type="datetimeFigureOut">
              <a:rPr lang="en-US" smtClean="0"/>
              <a:t>6/23/2015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39FFBD-9CBF-45C6-8E00-D6E07B5CF1FE}" type="slidenum">
              <a:rPr lang="en-US" smtClean="0"/>
              <a:t>‹#›</a:t>
            </a:fld>
            <a:endParaRPr lang="en-US"/>
          </a:p>
        </p:txBody>
      </p:sp>
    </p:spTree>
    <p:extLst>
      <p:ext uri="{BB962C8B-B14F-4D97-AF65-F5344CB8AC3E}">
        <p14:creationId xmlns:p14="http://schemas.microsoft.com/office/powerpoint/2010/main" val="3251231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FF5A4B-22F2-4B14-A7F5-3C98113AF70B}" type="datetimeFigureOut">
              <a:rPr lang="en-US" smtClean="0"/>
              <a:t>6/23/2015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39FFBD-9CBF-45C6-8E00-D6E07B5CF1FE}" type="slidenum">
              <a:rPr lang="en-US" smtClean="0"/>
              <a:t>‹#›</a:t>
            </a:fld>
            <a:endParaRPr lang="en-US"/>
          </a:p>
        </p:txBody>
      </p:sp>
    </p:spTree>
    <p:extLst>
      <p:ext uri="{BB962C8B-B14F-4D97-AF65-F5344CB8AC3E}">
        <p14:creationId xmlns:p14="http://schemas.microsoft.com/office/powerpoint/2010/main" val="2792301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381000"/>
            <a:ext cx="6858000" cy="838200"/>
          </a:xfrm>
        </p:spPr>
        <p:txBody>
          <a:bodyPr>
            <a:noAutofit/>
          </a:bodyPr>
          <a:lstStyle/>
          <a:p>
            <a:pPr algn="r"/>
            <a:r>
              <a:rPr lang="en-US" sz="4000" dirty="0" smtClean="0">
                <a:latin typeface="Book Antiqua" panose="02040602050305030304" pitchFamily="18" charset="0"/>
              </a:rPr>
              <a:t>Historic Preservation in Washington, DC</a:t>
            </a:r>
            <a:endParaRPr lang="en-US" sz="4000" dirty="0">
              <a:latin typeface="Book Antiqua" panose="0204060205030503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0" y="381000"/>
            <a:ext cx="1543050" cy="1916882"/>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5873" b="9682"/>
          <a:stretch/>
        </p:blipFill>
        <p:spPr>
          <a:xfrm>
            <a:off x="1447800" y="1524000"/>
            <a:ext cx="5334000" cy="5156201"/>
          </a:xfrm>
          <a:prstGeom prst="rect">
            <a:avLst/>
          </a:prstGeom>
        </p:spPr>
      </p:pic>
    </p:spTree>
    <p:extLst>
      <p:ext uri="{BB962C8B-B14F-4D97-AF65-F5344CB8AC3E}">
        <p14:creationId xmlns:p14="http://schemas.microsoft.com/office/powerpoint/2010/main" val="39909149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Key Preservation Concept: Compatibility</a:t>
            </a:r>
            <a:endParaRPr lang="en-US" dirty="0"/>
          </a:p>
        </p:txBody>
      </p:sp>
      <p:sp>
        <p:nvSpPr>
          <p:cNvPr id="3" name="Content Placeholder 2"/>
          <p:cNvSpPr>
            <a:spLocks noGrp="1"/>
          </p:cNvSpPr>
          <p:nvPr>
            <p:ph sz="half" idx="1"/>
          </p:nvPr>
        </p:nvSpPr>
        <p:spPr/>
        <p:txBody>
          <a:bodyPr>
            <a:normAutofit/>
          </a:bodyPr>
          <a:lstStyle/>
          <a:p>
            <a:pPr marL="0" indent="0">
              <a:buNone/>
            </a:pPr>
            <a:r>
              <a:rPr lang="en-US" dirty="0" smtClean="0"/>
              <a:t>Possessing characteristics that allow for a harmonious relationship.</a:t>
            </a:r>
          </a:p>
          <a:p>
            <a:pPr marL="0" indent="0">
              <a:buNone/>
            </a:pPr>
            <a:r>
              <a:rPr lang="en-US" dirty="0" smtClean="0"/>
              <a:t>Compatibility does not require matching or copying of attributes and may involve the relation of dissimilar things that are juxtaposed to produce an agreeable effect</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600200"/>
            <a:ext cx="3657600" cy="4876800"/>
          </a:xfrm>
        </p:spPr>
      </p:pic>
    </p:spTree>
    <p:extLst>
      <p:ext uri="{BB962C8B-B14F-4D97-AF65-F5344CB8AC3E}">
        <p14:creationId xmlns:p14="http://schemas.microsoft.com/office/powerpoint/2010/main" val="38240244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Key Preservation Concept: Incompatibility</a:t>
            </a:r>
            <a:endParaRPr lang="en-US" dirty="0"/>
          </a:p>
        </p:txBody>
      </p:sp>
      <p:sp>
        <p:nvSpPr>
          <p:cNvPr id="6" name="Content Placeholder 5"/>
          <p:cNvSpPr>
            <a:spLocks noGrp="1"/>
          </p:cNvSpPr>
          <p:nvPr>
            <p:ph sz="half" idx="4294967295"/>
          </p:nvPr>
        </p:nvSpPr>
        <p:spPr>
          <a:xfrm>
            <a:off x="0" y="1600200"/>
            <a:ext cx="3352800" cy="5105400"/>
          </a:xfrm>
        </p:spPr>
        <p:txBody>
          <a:bodyPr>
            <a:normAutofit fontScale="70000" lnSpcReduction="20000"/>
          </a:bodyPr>
          <a:lstStyle/>
          <a:p>
            <a:endParaRPr lang="en-US" dirty="0" smtClean="0"/>
          </a:p>
          <a:p>
            <a:r>
              <a:rPr lang="en-US" dirty="0" smtClean="0"/>
              <a:t>Characterized by clashing or conflicting qualities that lead to an incongruous, discordant, or disagreeable relationship</a:t>
            </a:r>
          </a:p>
          <a:p>
            <a:endParaRPr lang="en-US" dirty="0"/>
          </a:p>
          <a:p>
            <a:r>
              <a:rPr lang="en-US" dirty="0" smtClean="0"/>
              <a:t>Diversity, variety or contrast does not necessarily imply incompatibility as long as harmonious relationships are maintained. </a:t>
            </a:r>
            <a:endParaRPr lang="en-US"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152" t="32001" r="17120" b="25728"/>
          <a:stretch/>
        </p:blipFill>
        <p:spPr bwMode="auto">
          <a:xfrm>
            <a:off x="3325942" y="2133600"/>
            <a:ext cx="5295544"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79985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Book Antiqua" panose="02040602050305030304" pitchFamily="18" charset="0"/>
              </a:rPr>
              <a:t>Challenges of Historic Designation</a:t>
            </a:r>
            <a:endParaRPr lang="en-US" dirty="0">
              <a:latin typeface="Book Antiqua" panose="02040602050305030304" pitchFamily="18" charset="0"/>
            </a:endParaRPr>
          </a:p>
        </p:txBody>
      </p:sp>
      <p:sp>
        <p:nvSpPr>
          <p:cNvPr id="3" name="Content Placeholder 2"/>
          <p:cNvSpPr>
            <a:spLocks noGrp="1"/>
          </p:cNvSpPr>
          <p:nvPr>
            <p:ph sz="half" idx="1"/>
          </p:nvPr>
        </p:nvSpPr>
        <p:spPr/>
        <p:txBody>
          <a:bodyPr/>
          <a:lstStyle/>
          <a:p>
            <a:r>
              <a:rPr lang="en-US" dirty="0" smtClean="0"/>
              <a:t>Additional Review at permit stage</a:t>
            </a:r>
          </a:p>
          <a:p>
            <a:r>
              <a:rPr lang="en-US" dirty="0" smtClean="0"/>
              <a:t>Replacement materials may be more expensive</a:t>
            </a:r>
          </a:p>
          <a:p>
            <a:r>
              <a:rPr lang="en-US" dirty="0" smtClean="0"/>
              <a:t>May be seen as contributing to gentrification</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21200" y="2743200"/>
            <a:ext cx="4267200" cy="3200400"/>
          </a:xfrm>
        </p:spPr>
      </p:pic>
    </p:spTree>
    <p:extLst>
      <p:ext uri="{BB962C8B-B14F-4D97-AF65-F5344CB8AC3E}">
        <p14:creationId xmlns:p14="http://schemas.microsoft.com/office/powerpoint/2010/main" val="13461972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304800"/>
            <a:ext cx="5937844" cy="707886"/>
          </a:xfrm>
          <a:prstGeom prst="rect">
            <a:avLst/>
          </a:prstGeom>
          <a:noFill/>
        </p:spPr>
        <p:txBody>
          <a:bodyPr wrap="none" rtlCol="0">
            <a:spAutoFit/>
          </a:bodyPr>
          <a:lstStyle/>
          <a:p>
            <a:r>
              <a:rPr lang="en-US" sz="4000" dirty="0" smtClean="0">
                <a:latin typeface="Book Antiqua" panose="02040602050305030304" pitchFamily="18" charset="0"/>
              </a:rPr>
              <a:t>D.C. Designation Criteria</a:t>
            </a:r>
            <a:endParaRPr lang="en-US" sz="4000" dirty="0">
              <a:latin typeface="Book Antiqua" panose="02040602050305030304" pitchFamily="18" charset="0"/>
            </a:endParaRPr>
          </a:p>
        </p:txBody>
      </p:sp>
      <p:sp>
        <p:nvSpPr>
          <p:cNvPr id="10" name="Rectangle 9"/>
          <p:cNvSpPr/>
          <p:nvPr/>
        </p:nvSpPr>
        <p:spPr>
          <a:xfrm>
            <a:off x="304800" y="1447800"/>
            <a:ext cx="8153400" cy="3970318"/>
          </a:xfrm>
          <a:prstGeom prst="rect">
            <a:avLst/>
          </a:prstGeom>
        </p:spPr>
        <p:txBody>
          <a:bodyPr wrap="square">
            <a:spAutoFit/>
          </a:bodyPr>
          <a:lstStyle/>
          <a:p>
            <a:pPr marL="342900" indent="-342900">
              <a:buAutoNum type="alphaUcParenR"/>
            </a:pPr>
            <a:r>
              <a:rPr lang="en-US" b="1" dirty="0" smtClean="0"/>
              <a:t>Events</a:t>
            </a:r>
            <a:r>
              <a:rPr lang="en-US" b="1" dirty="0"/>
              <a:t>:</a:t>
            </a:r>
            <a:r>
              <a:rPr lang="en-US" dirty="0"/>
              <a:t>  </a:t>
            </a:r>
            <a:r>
              <a:rPr lang="en-US" dirty="0" smtClean="0"/>
              <a:t>Property is the site </a:t>
            </a:r>
            <a:r>
              <a:rPr lang="en-US" dirty="0"/>
              <a:t>of events that contributed significantly to the heritage, culture or development of the District of Columbia or the nation</a:t>
            </a:r>
            <a:r>
              <a:rPr lang="en-US" dirty="0" smtClean="0"/>
              <a:t>;</a:t>
            </a:r>
          </a:p>
          <a:p>
            <a:pPr marL="342900" indent="-342900">
              <a:buAutoNum type="alphaUcParenR"/>
            </a:pPr>
            <a:endParaRPr lang="en-US" dirty="0"/>
          </a:p>
          <a:p>
            <a:pPr marL="342900" indent="-342900">
              <a:buAutoNum type="alphaUcParenBoth" startAt="2"/>
            </a:pPr>
            <a:r>
              <a:rPr lang="en-US" b="1" dirty="0" smtClean="0"/>
              <a:t>History</a:t>
            </a:r>
            <a:r>
              <a:rPr lang="en-US" dirty="0"/>
              <a:t>:  </a:t>
            </a:r>
            <a:r>
              <a:rPr lang="en-US" dirty="0" smtClean="0"/>
              <a:t>Property is associated </a:t>
            </a:r>
            <a:r>
              <a:rPr lang="en-US" dirty="0"/>
              <a:t>with historical periods, social movements, groups, institutions, achievements, or patterns of growth and change that contributed significantly to the heritage, culture or development of the District of Columbia or the nation</a:t>
            </a:r>
            <a:r>
              <a:rPr lang="en-US" dirty="0" smtClean="0"/>
              <a:t>;</a:t>
            </a:r>
          </a:p>
          <a:p>
            <a:pPr marL="342900" indent="-342900">
              <a:buAutoNum type="alphaUcParenBoth" startAt="2"/>
            </a:pPr>
            <a:endParaRPr lang="en-US" dirty="0"/>
          </a:p>
          <a:p>
            <a:r>
              <a:rPr lang="en-US" dirty="0" smtClean="0"/>
              <a:t>(</a:t>
            </a:r>
            <a:r>
              <a:rPr lang="en-US" b="1" dirty="0" smtClean="0"/>
              <a:t>C</a:t>
            </a:r>
            <a:r>
              <a:rPr lang="en-US" dirty="0" smtClean="0"/>
              <a:t>) </a:t>
            </a:r>
            <a:r>
              <a:rPr lang="en-US" b="1" dirty="0" smtClean="0"/>
              <a:t>Individuals</a:t>
            </a:r>
            <a:r>
              <a:rPr lang="en-US" dirty="0"/>
              <a:t>:  </a:t>
            </a:r>
            <a:r>
              <a:rPr lang="en-US" dirty="0" smtClean="0"/>
              <a:t>Property is </a:t>
            </a:r>
          </a:p>
          <a:p>
            <a:r>
              <a:rPr lang="en-US" dirty="0"/>
              <a:t> </a:t>
            </a:r>
            <a:r>
              <a:rPr lang="en-US" dirty="0" smtClean="0"/>
              <a:t>     associated </a:t>
            </a:r>
            <a:r>
              <a:rPr lang="en-US" dirty="0"/>
              <a:t>with the lives </a:t>
            </a:r>
            <a:endParaRPr lang="en-US" dirty="0" smtClean="0"/>
          </a:p>
          <a:p>
            <a:r>
              <a:rPr lang="en-US" dirty="0"/>
              <a:t> </a:t>
            </a:r>
            <a:r>
              <a:rPr lang="en-US" dirty="0" smtClean="0"/>
              <a:t>     of persons </a:t>
            </a:r>
            <a:r>
              <a:rPr lang="en-US" dirty="0"/>
              <a:t>significant to </a:t>
            </a:r>
            <a:endParaRPr lang="en-US" dirty="0" smtClean="0"/>
          </a:p>
          <a:p>
            <a:r>
              <a:rPr lang="en-US" dirty="0"/>
              <a:t> </a:t>
            </a:r>
            <a:r>
              <a:rPr lang="en-US" dirty="0" smtClean="0"/>
              <a:t>     the history of </a:t>
            </a:r>
            <a:r>
              <a:rPr lang="en-US" dirty="0"/>
              <a:t>the </a:t>
            </a:r>
            <a:r>
              <a:rPr lang="en-US" dirty="0" smtClean="0"/>
              <a:t>District </a:t>
            </a:r>
          </a:p>
          <a:p>
            <a:r>
              <a:rPr lang="en-US" dirty="0"/>
              <a:t> </a:t>
            </a:r>
            <a:r>
              <a:rPr lang="en-US" dirty="0" smtClean="0"/>
              <a:t>     of Columbia </a:t>
            </a:r>
            <a:r>
              <a:rPr lang="en-US" dirty="0"/>
              <a:t>or the nation;</a:t>
            </a:r>
          </a:p>
          <a:p>
            <a:endParaRPr lang="en-US" dirty="0"/>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381" t="16046" r="10714" b="10171"/>
          <a:stretch/>
        </p:blipFill>
        <p:spPr bwMode="auto">
          <a:xfrm>
            <a:off x="3200400" y="3429000"/>
            <a:ext cx="5656514" cy="3264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95766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4860" y="184172"/>
            <a:ext cx="8229600" cy="5078313"/>
          </a:xfrm>
          <a:prstGeom prst="rect">
            <a:avLst/>
          </a:prstGeom>
        </p:spPr>
        <p:txBody>
          <a:bodyPr wrap="square">
            <a:spAutoFit/>
          </a:bodyPr>
          <a:lstStyle/>
          <a:p>
            <a:r>
              <a:rPr lang="en-US" b="1" dirty="0"/>
              <a:t>(</a:t>
            </a:r>
            <a:r>
              <a:rPr lang="en-US" b="1" dirty="0" smtClean="0"/>
              <a:t>D)</a:t>
            </a:r>
            <a:r>
              <a:rPr lang="en-US" dirty="0" smtClean="0"/>
              <a:t> </a:t>
            </a:r>
            <a:r>
              <a:rPr lang="en-US" b="1" dirty="0" smtClean="0"/>
              <a:t>Architecture </a:t>
            </a:r>
            <a:r>
              <a:rPr lang="en-US" b="1" dirty="0"/>
              <a:t>and Urbanism</a:t>
            </a:r>
            <a:r>
              <a:rPr lang="en-US" dirty="0"/>
              <a:t>:  Property embodies the distinguishing characteristics </a:t>
            </a:r>
            <a:r>
              <a:rPr lang="en-US" dirty="0" smtClean="0"/>
              <a:t>           of </a:t>
            </a:r>
            <a:r>
              <a:rPr lang="en-US" dirty="0"/>
              <a:t>architectural styles, building types, or methods of construction, or are expressions of landscape architecture, engineering, or urban planning, siting, or </a:t>
            </a:r>
            <a:r>
              <a:rPr lang="en-US" dirty="0" smtClean="0"/>
              <a:t>design;</a:t>
            </a:r>
          </a:p>
          <a:p>
            <a:endParaRPr lang="en-US" dirty="0"/>
          </a:p>
          <a:p>
            <a:r>
              <a:rPr lang="en-US" b="1" dirty="0"/>
              <a:t>(</a:t>
            </a:r>
            <a:r>
              <a:rPr lang="en-US" b="1" dirty="0" smtClean="0"/>
              <a:t>E) Artistry</a:t>
            </a:r>
            <a:r>
              <a:rPr lang="en-US" dirty="0"/>
              <a:t>:  They possess high artistic or aesthetic values that contribute significantly to the heritage and appearance of the District of Columbia or the nation</a:t>
            </a:r>
            <a:r>
              <a:rPr lang="en-US" dirty="0" smtClean="0"/>
              <a:t>;</a:t>
            </a:r>
          </a:p>
          <a:p>
            <a:endParaRPr lang="en-US" dirty="0"/>
          </a:p>
          <a:p>
            <a:pPr marL="342900" indent="-342900">
              <a:buAutoNum type="alphaUcParenBoth" startAt="6"/>
            </a:pPr>
            <a:r>
              <a:rPr lang="en-US" b="1" dirty="0" smtClean="0"/>
              <a:t>Creative </a:t>
            </a:r>
            <a:r>
              <a:rPr lang="en-US" b="1" dirty="0"/>
              <a:t>Masters</a:t>
            </a:r>
            <a:r>
              <a:rPr lang="en-US" dirty="0"/>
              <a:t>:  They have been identified as notable works of </a:t>
            </a:r>
            <a:r>
              <a:rPr lang="en-US" dirty="0" smtClean="0"/>
              <a:t>craftsmen,</a:t>
            </a:r>
          </a:p>
          <a:p>
            <a:r>
              <a:rPr lang="en-US" dirty="0" smtClean="0"/>
              <a:t>artists</a:t>
            </a:r>
            <a:r>
              <a:rPr lang="en-US" dirty="0"/>
              <a:t>, sculptors, architects, landscape architects, urban planners, engineers, builders, or developers whose works have influenced the evolution of their fields of endeavor, or are significant to the development of the District of Columbia or the nation; </a:t>
            </a:r>
            <a:r>
              <a:rPr lang="en-US" dirty="0" smtClean="0"/>
              <a:t>or</a:t>
            </a:r>
          </a:p>
          <a:p>
            <a:endParaRPr lang="en-US" dirty="0" smtClean="0"/>
          </a:p>
          <a:p>
            <a:r>
              <a:rPr lang="en-US" b="1" dirty="0"/>
              <a:t>(G) Archaeology</a:t>
            </a:r>
            <a:r>
              <a:rPr lang="en-US" dirty="0"/>
              <a:t>:  They have yielded or may be </a:t>
            </a:r>
            <a:r>
              <a:rPr lang="en-US" dirty="0" smtClean="0"/>
              <a:t>likely </a:t>
            </a:r>
            <a:r>
              <a:rPr lang="en-US" dirty="0"/>
              <a:t>to yield information significant to an </a:t>
            </a:r>
            <a:r>
              <a:rPr lang="en-US" dirty="0" smtClean="0"/>
              <a:t>understanding </a:t>
            </a:r>
            <a:r>
              <a:rPr lang="en-US" dirty="0"/>
              <a:t>of historic or prehistoric events, cultures, and standards of living, building, and design.</a:t>
            </a:r>
          </a:p>
          <a:p>
            <a:endParaRPr lang="en-US" dirty="0"/>
          </a:p>
          <a:p>
            <a:endParaRPr lang="en-US" dirty="0" smtClean="0"/>
          </a:p>
          <a:p>
            <a:pPr marL="342900" indent="-342900">
              <a:buAutoNum type="alphaUcParenBoth" startAt="6"/>
            </a:pP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333" b="17362"/>
          <a:stretch/>
        </p:blipFill>
        <p:spPr>
          <a:xfrm>
            <a:off x="2449082" y="4114800"/>
            <a:ext cx="3929641" cy="2519504"/>
          </a:xfrm>
          <a:prstGeom prst="rect">
            <a:avLst/>
          </a:prstGeom>
        </p:spPr>
      </p:pic>
    </p:spTree>
    <p:extLst>
      <p:ext uri="{BB962C8B-B14F-4D97-AF65-F5344CB8AC3E}">
        <p14:creationId xmlns:p14="http://schemas.microsoft.com/office/powerpoint/2010/main" val="14079702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sz="4000" dirty="0" smtClean="0">
                <a:latin typeface="Book Antiqua" panose="02040602050305030304" pitchFamily="18" charset="0"/>
              </a:rPr>
              <a:t>Purposes of the D.C. Historic Preservation Law</a:t>
            </a:r>
            <a:endParaRPr lang="en-US" sz="4000" dirty="0">
              <a:latin typeface="Book Antiqua" panose="02040602050305030304" pitchFamily="18" charset="0"/>
            </a:endParaRPr>
          </a:p>
        </p:txBody>
      </p:sp>
      <p:sp>
        <p:nvSpPr>
          <p:cNvPr id="10" name="Content Placeholder 9"/>
          <p:cNvSpPr>
            <a:spLocks noGrp="1"/>
          </p:cNvSpPr>
          <p:nvPr>
            <p:ph sz="half" idx="1"/>
          </p:nvPr>
        </p:nvSpPr>
        <p:spPr>
          <a:xfrm>
            <a:off x="457200" y="1371600"/>
            <a:ext cx="4038600" cy="4525963"/>
          </a:xfrm>
        </p:spPr>
        <p:txBody>
          <a:bodyPr>
            <a:normAutofit/>
          </a:bodyPr>
          <a:lstStyle/>
          <a:p>
            <a:endParaRPr lang="en-US" sz="2000" dirty="0" smtClean="0">
              <a:latin typeface="Book Antiqua" panose="02040602050305030304" pitchFamily="18" charset="0"/>
            </a:endParaRPr>
          </a:p>
          <a:p>
            <a:r>
              <a:rPr lang="en-US" sz="2000" dirty="0" smtClean="0">
                <a:latin typeface="Book Antiqua" panose="02040602050305030304" pitchFamily="18" charset="0"/>
              </a:rPr>
              <a:t>Protect, enhance and perpetuate the distinctive elements of the city’s social, cultural, economic, political and architectural past; </a:t>
            </a:r>
            <a:endParaRPr lang="en-US" sz="2000" dirty="0" smtClean="0">
              <a:latin typeface="Book Antiqua" panose="02040602050305030304" pitchFamily="18" charset="0"/>
            </a:endParaRPr>
          </a:p>
          <a:p>
            <a:endParaRPr lang="en-US" sz="2000" dirty="0" smtClean="0">
              <a:latin typeface="Book Antiqua" panose="02040602050305030304" pitchFamily="18" charset="0"/>
            </a:endParaRPr>
          </a:p>
          <a:p>
            <a:r>
              <a:rPr lang="en-US" sz="2000" dirty="0" smtClean="0">
                <a:latin typeface="Book Antiqua" panose="02040602050305030304" pitchFamily="18" charset="0"/>
              </a:rPr>
              <a:t>Promote </a:t>
            </a:r>
            <a:r>
              <a:rPr lang="en-US" sz="2000" dirty="0" smtClean="0">
                <a:latin typeface="Book Antiqua" panose="02040602050305030304" pitchFamily="18" charset="0"/>
              </a:rPr>
              <a:t>the use of historic landmarks and districts for the pleasure and welfare of the city’s residents and tourists</a:t>
            </a:r>
            <a:r>
              <a:rPr lang="en-US" sz="2000" dirty="0" smtClean="0">
                <a:latin typeface="Book Antiqua" panose="02040602050305030304" pitchFamily="18" charset="0"/>
              </a:rPr>
              <a:t>;</a:t>
            </a:r>
          </a:p>
          <a:p>
            <a:endParaRPr lang="en-US" sz="2000" dirty="0" smtClean="0">
              <a:latin typeface="Book Antiqua" panose="02040602050305030304" pitchFamily="18" charset="0"/>
            </a:endParaRPr>
          </a:p>
          <a:p>
            <a:r>
              <a:rPr lang="en-US" sz="2000" dirty="0" smtClean="0">
                <a:latin typeface="Book Antiqua" panose="02040602050305030304" pitchFamily="18" charset="0"/>
              </a:rPr>
              <a:t>Safeguard </a:t>
            </a:r>
            <a:r>
              <a:rPr lang="en-US" sz="2000" dirty="0" smtClean="0">
                <a:latin typeface="Book Antiqua" panose="02040602050305030304" pitchFamily="18" charset="0"/>
              </a:rPr>
              <a:t>the city’s </a:t>
            </a:r>
            <a:r>
              <a:rPr lang="en-US" sz="2000" dirty="0" smtClean="0">
                <a:latin typeface="Book Antiqua" panose="02040602050305030304" pitchFamily="18" charset="0"/>
              </a:rPr>
              <a:t>heritage</a:t>
            </a:r>
            <a:endParaRPr lang="en-US" sz="2000" dirty="0" smtClean="0">
              <a:latin typeface="Book Antiqua" panose="02040602050305030304" pitchFamily="18" charset="0"/>
            </a:endParaRPr>
          </a:p>
          <a:p>
            <a:endParaRPr lang="en-US" sz="2000" dirty="0" smtClean="0">
              <a:latin typeface="Book Antiqua" panose="02040602050305030304" pitchFamily="18" charset="0"/>
            </a:endParaRPr>
          </a:p>
          <a:p>
            <a:pPr marL="0" indent="0">
              <a:buNone/>
            </a:pPr>
            <a:endParaRPr lang="en-US" sz="2000" dirty="0" smtClean="0">
              <a:latin typeface="Book Antiqua" panose="02040602050305030304" pitchFamily="18" charset="0"/>
            </a:endParaRPr>
          </a:p>
          <a:p>
            <a:endParaRPr lang="en-US" sz="2000" dirty="0" smtClean="0"/>
          </a:p>
          <a:p>
            <a:endParaRPr lang="en-US" sz="2000" dirty="0" smtClean="0"/>
          </a:p>
          <a:p>
            <a:endParaRPr lang="en-US" sz="2000"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000" t="12342" r="42619" b="6109"/>
          <a:stretch/>
        </p:blipFill>
        <p:spPr bwMode="auto">
          <a:xfrm>
            <a:off x="4876800" y="1479360"/>
            <a:ext cx="3736814" cy="4962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13377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31335"/>
            <a:ext cx="8229600" cy="1143000"/>
          </a:xfrm>
        </p:spPr>
        <p:txBody>
          <a:bodyPr/>
          <a:lstStyle/>
          <a:p>
            <a:r>
              <a:rPr lang="en-US" dirty="0" smtClean="0">
                <a:latin typeface="Book Antiqua" panose="02040602050305030304" pitchFamily="18" charset="0"/>
              </a:rPr>
              <a:t>DC Historic Districts</a:t>
            </a:r>
            <a:endParaRPr lang="en-US" dirty="0">
              <a:latin typeface="Book Antiqua" panose="02040602050305030304" pitchFamily="18" charset="0"/>
            </a:endParaRPr>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762000" y="1219200"/>
            <a:ext cx="7693820" cy="5501716"/>
          </a:xfrm>
        </p:spPr>
      </p:pic>
    </p:spTree>
    <p:extLst>
      <p:ext uri="{BB962C8B-B14F-4D97-AF65-F5344CB8AC3E}">
        <p14:creationId xmlns:p14="http://schemas.microsoft.com/office/powerpoint/2010/main" val="35835865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9200" y="304800"/>
            <a:ext cx="4495800" cy="1143000"/>
          </a:xfrm>
        </p:spPr>
        <p:txBody>
          <a:bodyPr>
            <a:normAutofit/>
          </a:bodyPr>
          <a:lstStyle/>
          <a:p>
            <a:pPr algn="l"/>
            <a:r>
              <a:rPr lang="en-US" sz="4000" dirty="0" smtClean="0">
                <a:latin typeface="Book Antiqua" panose="02040602050305030304" pitchFamily="18" charset="0"/>
              </a:rPr>
              <a:t>Why Designate?</a:t>
            </a:r>
            <a:endParaRPr lang="en-US" sz="4000" dirty="0">
              <a:latin typeface="Book Antiqua" panose="02040602050305030304" pitchFamily="18" charset="0"/>
            </a:endParaRPr>
          </a:p>
        </p:txBody>
      </p:sp>
      <p:sp>
        <p:nvSpPr>
          <p:cNvPr id="4" name="Content Placeholder 3"/>
          <p:cNvSpPr>
            <a:spLocks noGrp="1"/>
          </p:cNvSpPr>
          <p:nvPr>
            <p:ph sz="half" idx="1"/>
          </p:nvPr>
        </p:nvSpPr>
        <p:spPr>
          <a:xfrm>
            <a:off x="457200" y="1295400"/>
            <a:ext cx="3581400" cy="4525963"/>
          </a:xfrm>
        </p:spPr>
        <p:txBody>
          <a:bodyPr>
            <a:normAutofit/>
          </a:bodyPr>
          <a:lstStyle/>
          <a:p>
            <a:pPr>
              <a:spcBef>
                <a:spcPts val="0"/>
              </a:spcBef>
              <a:spcAft>
                <a:spcPts val="600"/>
              </a:spcAft>
            </a:pPr>
            <a:r>
              <a:rPr lang="en-US" sz="2000" dirty="0" smtClean="0">
                <a:latin typeface="Book Antiqua" panose="02040602050305030304" pitchFamily="18" charset="0"/>
              </a:rPr>
              <a:t>Educates residents and visitors about the history of a place</a:t>
            </a:r>
            <a:r>
              <a:rPr lang="en-US" sz="2000" dirty="0" smtClean="0">
                <a:latin typeface="Book Antiqua" panose="02040602050305030304" pitchFamily="18" charset="0"/>
              </a:rPr>
              <a:t>;</a:t>
            </a:r>
          </a:p>
          <a:p>
            <a:pPr>
              <a:spcBef>
                <a:spcPts val="0"/>
              </a:spcBef>
              <a:spcAft>
                <a:spcPts val="600"/>
              </a:spcAft>
            </a:pPr>
            <a:r>
              <a:rPr lang="en-US" sz="2000" dirty="0" smtClean="0">
                <a:latin typeface="Book Antiqua" panose="02040602050305030304" pitchFamily="18" charset="0"/>
              </a:rPr>
              <a:t>Contributes </a:t>
            </a:r>
            <a:r>
              <a:rPr lang="en-US" sz="2000" dirty="0" smtClean="0">
                <a:latin typeface="Book Antiqua" panose="02040602050305030304" pitchFamily="18" charset="0"/>
              </a:rPr>
              <a:t>to and/or reclaims a sense of community identity</a:t>
            </a:r>
            <a:r>
              <a:rPr lang="en-US" sz="2000" dirty="0" smtClean="0">
                <a:latin typeface="Book Antiqua" panose="02040602050305030304" pitchFamily="18" charset="0"/>
              </a:rPr>
              <a:t>;</a:t>
            </a:r>
          </a:p>
          <a:p>
            <a:r>
              <a:rPr lang="en-US" sz="2000" dirty="0" smtClean="0">
                <a:latin typeface="Book Antiqua" panose="02040602050305030304" pitchFamily="18" charset="0"/>
              </a:rPr>
              <a:t>Fosters </a:t>
            </a:r>
            <a:r>
              <a:rPr lang="en-US" sz="2000" dirty="0" smtClean="0">
                <a:latin typeface="Book Antiqua" panose="02040602050305030304" pitchFamily="18" charset="0"/>
              </a:rPr>
              <a:t>civic pride</a:t>
            </a:r>
          </a:p>
          <a:p>
            <a:endParaRPr lang="en-US"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0"/>
            <a:ext cx="2667001" cy="6721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890692"/>
            <a:ext cx="5029901" cy="2831116"/>
          </a:xfrm>
          <a:prstGeom prst="rect">
            <a:avLst/>
          </a:prstGeom>
        </p:spPr>
      </p:pic>
    </p:spTree>
    <p:extLst>
      <p:ext uri="{BB962C8B-B14F-4D97-AF65-F5344CB8AC3E}">
        <p14:creationId xmlns:p14="http://schemas.microsoft.com/office/powerpoint/2010/main" val="21709150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6127"/>
          <a:stretch/>
        </p:blipFill>
        <p:spPr>
          <a:xfrm>
            <a:off x="533400" y="3657600"/>
            <a:ext cx="4189651" cy="2949724"/>
          </a:xfrm>
          <a:prstGeom prst="rect">
            <a:avLst/>
          </a:prstGeom>
        </p:spPr>
      </p:pic>
      <p:sp>
        <p:nvSpPr>
          <p:cNvPr id="2" name="Title 1"/>
          <p:cNvSpPr>
            <a:spLocks noGrp="1"/>
          </p:cNvSpPr>
          <p:nvPr>
            <p:ph type="title"/>
          </p:nvPr>
        </p:nvSpPr>
        <p:spPr/>
        <p:txBody>
          <a:bodyPr/>
          <a:lstStyle/>
          <a:p>
            <a:r>
              <a:rPr lang="en-US" dirty="0" smtClean="0">
                <a:latin typeface="Book Antiqua" panose="02040602050305030304" pitchFamily="18" charset="0"/>
              </a:rPr>
              <a:t>Benefits of Designation</a:t>
            </a:r>
            <a:endParaRPr lang="en-US" dirty="0">
              <a:latin typeface="Book Antiqua" panose="02040602050305030304" pitchFamily="18" charset="0"/>
            </a:endParaRPr>
          </a:p>
        </p:txBody>
      </p:sp>
      <p:sp>
        <p:nvSpPr>
          <p:cNvPr id="3" name="Content Placeholder 2"/>
          <p:cNvSpPr>
            <a:spLocks noGrp="1"/>
          </p:cNvSpPr>
          <p:nvPr>
            <p:ph sz="half" idx="1"/>
          </p:nvPr>
        </p:nvSpPr>
        <p:spPr/>
        <p:txBody>
          <a:bodyPr/>
          <a:lstStyle/>
          <a:p>
            <a:r>
              <a:rPr lang="en-US" sz="2400" dirty="0" smtClean="0">
                <a:latin typeface="Book Antiqua" panose="02040602050305030304" pitchFamily="18" charset="0"/>
              </a:rPr>
              <a:t>Saves and restores important buildings</a:t>
            </a:r>
          </a:p>
          <a:p>
            <a:endParaRPr lang="en-US" sz="2400" dirty="0" smtClean="0">
              <a:latin typeface="Book Antiqua" panose="02040602050305030304" pitchFamily="18" charset="0"/>
            </a:endParaRPr>
          </a:p>
          <a:p>
            <a:r>
              <a:rPr lang="en-US" sz="2400" dirty="0" smtClean="0">
                <a:latin typeface="Book Antiqua" panose="02040602050305030304" pitchFamily="18" charset="0"/>
              </a:rPr>
              <a:t>Recycles old buildings for new uses</a:t>
            </a:r>
          </a:p>
          <a:p>
            <a:endParaRPr lang="en-US"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b="10735"/>
          <a:stretch/>
        </p:blipFill>
        <p:spPr>
          <a:xfrm>
            <a:off x="4876800" y="1295399"/>
            <a:ext cx="3962400" cy="2652757"/>
          </a:xfrm>
          <a:prstGeom prst="rect">
            <a:avLst/>
          </a:prstGeom>
        </p:spPr>
      </p:pic>
      <p:sp>
        <p:nvSpPr>
          <p:cNvPr id="12" name="TextBox 11"/>
          <p:cNvSpPr txBox="1"/>
          <p:nvPr/>
        </p:nvSpPr>
        <p:spPr>
          <a:xfrm>
            <a:off x="5029200" y="4341223"/>
            <a:ext cx="3962400" cy="1477328"/>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latin typeface="Book Antiqua" panose="02040602050305030304" pitchFamily="18" charset="0"/>
              </a:rPr>
              <a:t>Maintains community character and sense of place</a:t>
            </a:r>
          </a:p>
          <a:p>
            <a:endParaRPr lang="en-US" dirty="0"/>
          </a:p>
        </p:txBody>
      </p:sp>
    </p:spTree>
    <p:extLst>
      <p:ext uri="{BB962C8B-B14F-4D97-AF65-F5344CB8AC3E}">
        <p14:creationId xmlns:p14="http://schemas.microsoft.com/office/powerpoint/2010/main" val="17072037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Book Antiqua" panose="02040602050305030304" pitchFamily="18" charset="0"/>
              </a:rPr>
              <a:t>Benefits of Designation</a:t>
            </a:r>
            <a:endParaRPr lang="en-US" dirty="0">
              <a:latin typeface="Book Antiqua" panose="02040602050305030304" pitchFamily="18" charset="0"/>
            </a:endParaRPr>
          </a:p>
        </p:txBody>
      </p:sp>
      <p:sp>
        <p:nvSpPr>
          <p:cNvPr id="3" name="Content Placeholder 2"/>
          <p:cNvSpPr>
            <a:spLocks noGrp="1"/>
          </p:cNvSpPr>
          <p:nvPr>
            <p:ph sz="half" idx="1"/>
          </p:nvPr>
        </p:nvSpPr>
        <p:spPr>
          <a:xfrm>
            <a:off x="381000" y="1219200"/>
            <a:ext cx="4267200" cy="5257800"/>
          </a:xfrm>
        </p:spPr>
        <p:txBody>
          <a:bodyPr>
            <a:normAutofit fontScale="70000" lnSpcReduction="20000"/>
          </a:bodyPr>
          <a:lstStyle/>
          <a:p>
            <a:endParaRPr lang="en-US" dirty="0" smtClean="0">
              <a:latin typeface="Book Antiqua" panose="02040602050305030304" pitchFamily="18" charset="0"/>
            </a:endParaRPr>
          </a:p>
          <a:p>
            <a:r>
              <a:rPr lang="en-US" sz="3400" dirty="0">
                <a:latin typeface="Book Antiqua" panose="02040602050305030304" pitchFamily="18" charset="0"/>
              </a:rPr>
              <a:t>Promotes rehabilitation and restoration</a:t>
            </a:r>
          </a:p>
          <a:p>
            <a:pPr marL="0" indent="0">
              <a:buNone/>
            </a:pPr>
            <a:endParaRPr lang="en-US" sz="3400" dirty="0" smtClean="0">
              <a:latin typeface="Book Antiqua" panose="02040602050305030304" pitchFamily="18" charset="0"/>
            </a:endParaRPr>
          </a:p>
          <a:p>
            <a:r>
              <a:rPr lang="en-US" sz="3400" dirty="0" smtClean="0">
                <a:latin typeface="Book Antiqua" panose="02040602050305030304" pitchFamily="18" charset="0"/>
              </a:rPr>
              <a:t>Provides tax incentives such as rehabilitation tax credits and conservation easements and may allow for homeowner grant </a:t>
            </a:r>
            <a:r>
              <a:rPr lang="en-US" sz="3400" dirty="0" smtClean="0">
                <a:latin typeface="Book Antiqua" panose="02040602050305030304" pitchFamily="18" charset="0"/>
              </a:rPr>
              <a:t>funds</a:t>
            </a:r>
          </a:p>
          <a:p>
            <a:pPr marL="0" indent="0">
              <a:buNone/>
            </a:pPr>
            <a:endParaRPr lang="en-US" sz="3400" dirty="0" smtClean="0">
              <a:latin typeface="Book Antiqua" panose="02040602050305030304" pitchFamily="18" charset="0"/>
            </a:endParaRPr>
          </a:p>
          <a:p>
            <a:r>
              <a:rPr lang="en-US" sz="3400" dirty="0">
                <a:latin typeface="Book Antiqua" panose="02040602050305030304" pitchFamily="18" charset="0"/>
              </a:rPr>
              <a:t>Allows for community involvement in managing change</a:t>
            </a:r>
          </a:p>
          <a:p>
            <a:endParaRPr lang="en-US" dirty="0" smtClean="0">
              <a:latin typeface="Book Antiqua" panose="02040602050305030304" pitchFamily="18" charset="0"/>
            </a:endParaRPr>
          </a:p>
          <a:p>
            <a:pPr marL="0" indent="0">
              <a:buNone/>
            </a:pPr>
            <a:r>
              <a:rPr lang="en-US"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1234154"/>
            <a:ext cx="3932134" cy="5242845"/>
          </a:xfrm>
          <a:prstGeom prst="rect">
            <a:avLst/>
          </a:prstGeom>
        </p:spPr>
      </p:pic>
    </p:spTree>
    <p:extLst>
      <p:ext uri="{BB962C8B-B14F-4D97-AF65-F5344CB8AC3E}">
        <p14:creationId xmlns:p14="http://schemas.microsoft.com/office/powerpoint/2010/main" val="40655921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Book Antiqua" panose="02040602050305030304" pitchFamily="18" charset="0"/>
              </a:rPr>
              <a:t>Why Historic Preservation Review?</a:t>
            </a:r>
            <a:endParaRPr lang="en-US" dirty="0">
              <a:latin typeface="Book Antiqua" panose="02040602050305030304" pitchFamily="18" charset="0"/>
            </a:endParaRPr>
          </a:p>
        </p:txBody>
      </p:sp>
      <p:sp>
        <p:nvSpPr>
          <p:cNvPr id="4" name="Content Placeholder 3"/>
          <p:cNvSpPr>
            <a:spLocks noGrp="1"/>
          </p:cNvSpPr>
          <p:nvPr>
            <p:ph sz="half" idx="2"/>
          </p:nvPr>
        </p:nvSpPr>
        <p:spPr>
          <a:xfrm>
            <a:off x="5002850" y="1585118"/>
            <a:ext cx="4038600" cy="4525963"/>
          </a:xfrm>
        </p:spPr>
        <p:txBody>
          <a:bodyPr>
            <a:normAutofit/>
          </a:bodyPr>
          <a:lstStyle/>
          <a:p>
            <a:r>
              <a:rPr lang="en-US" sz="2400" dirty="0" smtClean="0">
                <a:latin typeface="Book Antiqua" panose="02040602050305030304" pitchFamily="18" charset="0"/>
              </a:rPr>
              <a:t>Helps to ensure compatibility with the historic character of the property or district</a:t>
            </a:r>
          </a:p>
          <a:p>
            <a:endParaRPr lang="en-US" sz="2400" dirty="0">
              <a:latin typeface="Book Antiqua" panose="02040602050305030304" pitchFamily="18" charset="0"/>
            </a:endParaRPr>
          </a:p>
          <a:p>
            <a:r>
              <a:rPr lang="en-US" sz="2400" dirty="0" smtClean="0">
                <a:latin typeface="Book Antiqua" panose="02040602050305030304" pitchFamily="18" charset="0"/>
              </a:rPr>
              <a:t>Minimizes the loss of historic materials and information</a:t>
            </a:r>
            <a:endParaRPr lang="en-US" sz="2400" dirty="0">
              <a:latin typeface="Book Antiqua" panose="0204060205030503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524000"/>
            <a:ext cx="4648200" cy="4648200"/>
          </a:xfrm>
          <a:prstGeom prst="rect">
            <a:avLst/>
          </a:prstGeom>
        </p:spPr>
      </p:pic>
    </p:spTree>
    <p:extLst>
      <p:ext uri="{BB962C8B-B14F-4D97-AF65-F5344CB8AC3E}">
        <p14:creationId xmlns:p14="http://schemas.microsoft.com/office/powerpoint/2010/main" val="17063494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Requiring a Permit</a:t>
            </a:r>
            <a:endParaRPr lang="en-US" dirty="0"/>
          </a:p>
        </p:txBody>
      </p:sp>
      <p:sp>
        <p:nvSpPr>
          <p:cNvPr id="7" name="Content Placeholder 6"/>
          <p:cNvSpPr>
            <a:spLocks noGrp="1"/>
          </p:cNvSpPr>
          <p:nvPr>
            <p:ph sz="half" idx="1"/>
          </p:nvPr>
        </p:nvSpPr>
        <p:spPr/>
        <p:txBody>
          <a:bodyPr/>
          <a:lstStyle/>
          <a:p>
            <a:r>
              <a:rPr lang="en-US" dirty="0" smtClean="0"/>
              <a:t>Demolition</a:t>
            </a:r>
          </a:p>
          <a:p>
            <a:r>
              <a:rPr lang="en-US" dirty="0" smtClean="0"/>
              <a:t>Subdivisions</a:t>
            </a:r>
          </a:p>
          <a:p>
            <a:r>
              <a:rPr lang="en-US" dirty="0" smtClean="0"/>
              <a:t>New Construction</a:t>
            </a:r>
          </a:p>
          <a:p>
            <a:r>
              <a:rPr lang="en-US" dirty="0" smtClean="0"/>
              <a:t>Alterations</a:t>
            </a:r>
          </a:p>
          <a:p>
            <a:r>
              <a:rPr lang="en-US" dirty="0" smtClean="0"/>
              <a:t>Additions</a:t>
            </a:r>
          </a:p>
          <a:p>
            <a:r>
              <a:rPr lang="en-US" dirty="0" smtClean="0"/>
              <a:t>Repair/replacement of building elements and features</a:t>
            </a:r>
          </a:p>
          <a:p>
            <a:endParaRPr lang="en-US" dirty="0" smtClean="0"/>
          </a:p>
          <a:p>
            <a:endParaRPr lang="en-US" dirty="0" smtClean="0"/>
          </a:p>
          <a:p>
            <a:endParaRPr lang="en-US" dirty="0"/>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76800" y="1371600"/>
            <a:ext cx="3886200" cy="5181600"/>
          </a:xfrm>
        </p:spPr>
      </p:pic>
    </p:spTree>
    <p:extLst>
      <p:ext uri="{BB962C8B-B14F-4D97-AF65-F5344CB8AC3E}">
        <p14:creationId xmlns:p14="http://schemas.microsoft.com/office/powerpoint/2010/main" val="29605150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Kinds of Work that Require a Permit</a:t>
            </a:r>
            <a:endParaRPr lang="en-US" dirty="0"/>
          </a:p>
        </p:txBody>
      </p:sp>
      <p:sp>
        <p:nvSpPr>
          <p:cNvPr id="6" name="Content Placeholder 5"/>
          <p:cNvSpPr>
            <a:spLocks noGrp="1"/>
          </p:cNvSpPr>
          <p:nvPr>
            <p:ph sz="half" idx="1"/>
          </p:nvPr>
        </p:nvSpPr>
        <p:spPr/>
        <p:txBody>
          <a:bodyPr/>
          <a:lstStyle/>
          <a:p>
            <a:pPr marL="0" indent="0">
              <a:buNone/>
            </a:pPr>
            <a:r>
              <a:rPr lang="en-US" u="sng" dirty="0" smtClean="0"/>
              <a:t>Over-the-Counter Review</a:t>
            </a:r>
          </a:p>
          <a:p>
            <a:r>
              <a:rPr lang="en-US" dirty="0" smtClean="0"/>
              <a:t>Windows</a:t>
            </a:r>
          </a:p>
          <a:p>
            <a:r>
              <a:rPr lang="en-US" dirty="0" smtClean="0"/>
              <a:t>Doors</a:t>
            </a:r>
          </a:p>
          <a:p>
            <a:r>
              <a:rPr lang="en-US" dirty="0" smtClean="0"/>
              <a:t>Retaining Walls</a:t>
            </a:r>
          </a:p>
          <a:p>
            <a:r>
              <a:rPr lang="en-US" dirty="0" smtClean="0"/>
              <a:t>Sheds</a:t>
            </a:r>
          </a:p>
          <a:p>
            <a:r>
              <a:rPr lang="en-US" dirty="0" smtClean="0"/>
              <a:t>Fences</a:t>
            </a:r>
          </a:p>
          <a:p>
            <a:r>
              <a:rPr lang="en-US" dirty="0" smtClean="0"/>
              <a:t>Awnings</a:t>
            </a:r>
          </a:p>
          <a:p>
            <a:r>
              <a:rPr lang="en-US" dirty="0" smtClean="0"/>
              <a:t>Signs</a:t>
            </a:r>
            <a:endParaRPr lang="en-US" dirty="0"/>
          </a:p>
        </p:txBody>
      </p:sp>
      <p:sp>
        <p:nvSpPr>
          <p:cNvPr id="7" name="Content Placeholder 6"/>
          <p:cNvSpPr>
            <a:spLocks noGrp="1"/>
          </p:cNvSpPr>
          <p:nvPr>
            <p:ph sz="half" idx="2"/>
          </p:nvPr>
        </p:nvSpPr>
        <p:spPr/>
        <p:txBody>
          <a:bodyPr/>
          <a:lstStyle/>
          <a:p>
            <a:pPr marL="0" indent="0">
              <a:buNone/>
            </a:pPr>
            <a:r>
              <a:rPr lang="en-US" dirty="0" smtClean="0"/>
              <a:t> </a:t>
            </a:r>
            <a:r>
              <a:rPr lang="en-US" u="sng" dirty="0" smtClean="0"/>
              <a:t>HPRB Review</a:t>
            </a:r>
            <a:endParaRPr lang="en-US" dirty="0" smtClean="0"/>
          </a:p>
          <a:p>
            <a:r>
              <a:rPr lang="en-US" dirty="0" smtClean="0"/>
              <a:t>Demolition</a:t>
            </a:r>
          </a:p>
          <a:p>
            <a:r>
              <a:rPr lang="en-US" dirty="0" smtClean="0"/>
              <a:t>Additions</a:t>
            </a:r>
          </a:p>
          <a:p>
            <a:r>
              <a:rPr lang="en-US" dirty="0" smtClean="0"/>
              <a:t>New Construction</a:t>
            </a:r>
          </a:p>
          <a:p>
            <a:r>
              <a:rPr lang="en-US" dirty="0" smtClean="0"/>
              <a:t>Major alterations and major repairs</a:t>
            </a:r>
          </a:p>
          <a:p>
            <a:endParaRPr lang="en-US" dirty="0"/>
          </a:p>
        </p:txBody>
      </p:sp>
    </p:spTree>
    <p:extLst>
      <p:ext uri="{BB962C8B-B14F-4D97-AF65-F5344CB8AC3E}">
        <p14:creationId xmlns:p14="http://schemas.microsoft.com/office/powerpoint/2010/main" val="12300629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427</TotalTime>
  <Words>587</Words>
  <Application>Microsoft Office PowerPoint</Application>
  <PresentationFormat>On-screen Show (4:3)</PresentationFormat>
  <Paragraphs>87</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Historic Preservation in Washington, DC</vt:lpstr>
      <vt:lpstr>Purposes of the D.C. Historic Preservation Law</vt:lpstr>
      <vt:lpstr>DC Historic Districts</vt:lpstr>
      <vt:lpstr>Why Designate?</vt:lpstr>
      <vt:lpstr>Benefits of Designation</vt:lpstr>
      <vt:lpstr>Benefits of Designation</vt:lpstr>
      <vt:lpstr>Why Historic Preservation Review?</vt:lpstr>
      <vt:lpstr>Work Requiring a Permit</vt:lpstr>
      <vt:lpstr>Kinds of Work that Require a Permit</vt:lpstr>
      <vt:lpstr>Key Preservation Concept: Compatibility</vt:lpstr>
      <vt:lpstr>Key Preservation Concept: Incompatibility</vt:lpstr>
      <vt:lpstr>Challenges of Historic Designation</vt:lpstr>
      <vt:lpstr>PowerPoint Presentation</vt:lpstr>
      <vt:lpstr>PowerPoint Presentation</vt:lpstr>
    </vt:vector>
  </TitlesOfParts>
  <Company>DC Government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Historic Preservation in Washington, DC</dc:title>
  <dc:creator>ServUS</dc:creator>
  <cp:lastModifiedBy>ServUS</cp:lastModifiedBy>
  <cp:revision>26</cp:revision>
  <dcterms:created xsi:type="dcterms:W3CDTF">2013-10-07T15:32:09Z</dcterms:created>
  <dcterms:modified xsi:type="dcterms:W3CDTF">2015-06-23T21:01:36Z</dcterms:modified>
</cp:coreProperties>
</file>